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sldIdLst>
    <p:sldId id="256" r:id="rId2"/>
    <p:sldId id="257" r:id="rId3"/>
    <p:sldId id="270" r:id="rId4"/>
    <p:sldId id="258" r:id="rId5"/>
    <p:sldId id="260" r:id="rId6"/>
    <p:sldId id="261" r:id="rId7"/>
    <p:sldId id="262" r:id="rId8"/>
    <p:sldId id="263" r:id="rId9"/>
    <p:sldId id="264" r:id="rId10"/>
    <p:sldId id="265" r:id="rId11"/>
    <p:sldId id="266" r:id="rId12"/>
    <p:sldId id="267" r:id="rId13"/>
    <p:sldId id="268" r:id="rId14"/>
    <p:sldId id="269" r:id="rId15"/>
    <p:sldId id="271" r:id="rId16"/>
    <p:sldId id="272"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868B11B3-11ED-4BE3-B538-9119E0D5F82F}" type="datetimeFigureOut">
              <a:rPr lang="pt-BR" smtClean="0"/>
              <a:t>19/05/2017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BAF9A78-F9D6-49BA-B537-1169DD276202}"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352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68B11B3-11ED-4BE3-B538-9119E0D5F82F}" type="datetimeFigureOut">
              <a:rPr lang="pt-BR" smtClean="0"/>
              <a:t>19/05/2017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219416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68B11B3-11ED-4BE3-B538-9119E0D5F82F}" type="datetimeFigureOut">
              <a:rPr lang="pt-BR" smtClean="0"/>
              <a:t>19/05/2017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311065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68B11B3-11ED-4BE3-B538-9119E0D5F82F}" type="datetimeFigureOut">
              <a:rPr lang="pt-BR" smtClean="0"/>
              <a:t>19/05/2017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356445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868B11B3-11ED-4BE3-B538-9119E0D5F82F}" type="datetimeFigureOut">
              <a:rPr lang="pt-BR" smtClean="0"/>
              <a:t>19/05/2017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BAF9A78-F9D6-49BA-B537-1169DD276202}"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91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868B11B3-11ED-4BE3-B538-9119E0D5F82F}" type="datetimeFigureOut">
              <a:rPr lang="pt-BR" smtClean="0"/>
              <a:t>19/05/2017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131489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9728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21792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68B11B3-11ED-4BE3-B538-9119E0D5F82F}" type="datetimeFigureOut">
              <a:rPr lang="pt-BR" smtClean="0"/>
              <a:t>19/05/2017</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227756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868B11B3-11ED-4BE3-B538-9119E0D5F82F}" type="datetimeFigureOut">
              <a:rPr lang="pt-BR" smtClean="0"/>
              <a:t>19/05/2017</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1497077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68B11B3-11ED-4BE3-B538-9119E0D5F82F}" type="datetimeFigureOut">
              <a:rPr lang="pt-BR" smtClean="0"/>
              <a:t>19/05/2017</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3130917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68B11B3-11ED-4BE3-B538-9119E0D5F82F}" type="datetimeFigureOut">
              <a:rPr lang="pt-BR" smtClean="0"/>
              <a:t>19/05/2017</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AF9A78-F9D6-49BA-B537-1169DD276202}" type="slidenum">
              <a:rPr lang="pt-BR" smtClean="0"/>
              <a:t>‹nº›</a:t>
            </a:fld>
            <a:endParaRPr lang="pt-BR"/>
          </a:p>
        </p:txBody>
      </p:sp>
    </p:spTree>
    <p:extLst>
      <p:ext uri="{BB962C8B-B14F-4D97-AF65-F5344CB8AC3E}">
        <p14:creationId xmlns:p14="http://schemas.microsoft.com/office/powerpoint/2010/main" val="394510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868B11B3-11ED-4BE3-B538-9119E0D5F82F}" type="datetimeFigureOut">
              <a:rPr lang="pt-BR" smtClean="0"/>
              <a:t>19/05/2017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BAF9A78-F9D6-49BA-B537-1169DD276202}" type="slidenum">
              <a:rPr lang="pt-BR" smtClean="0"/>
              <a:t>‹nº›</a:t>
            </a:fld>
            <a:endParaRPr lang="pt-BR"/>
          </a:p>
        </p:txBody>
      </p:sp>
    </p:spTree>
    <p:extLst>
      <p:ext uri="{BB962C8B-B14F-4D97-AF65-F5344CB8AC3E}">
        <p14:creationId xmlns:p14="http://schemas.microsoft.com/office/powerpoint/2010/main" val="119390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8B11B3-11ED-4BE3-B538-9119E0D5F82F}" type="datetimeFigureOut">
              <a:rPr lang="pt-BR" smtClean="0"/>
              <a:t>19/05/2017</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BAF9A78-F9D6-49BA-B537-1169DD276202}"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9696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www.techtudo.com.br/noticias/noticia/2014/07/impressora-3d-cria-protese-114-vezes-mais-barata-para-menino-sem-braco.html" TargetMode="External"/><Relationship Id="rId3" Type="http://schemas.openxmlformats.org/officeDocument/2006/relationships/hyperlink" Target="http://www.computersciencedegreehub.com/faq/role-healthcare-industry-computer-programmers/" TargetMode="External"/><Relationship Id="rId7" Type="http://schemas.openxmlformats.org/officeDocument/2006/relationships/hyperlink" Target="http://www.techtudo.com.br/noticias/noticia/2014/02/exoesqueleto-feito-em-impressora-3d-ajuda-mulher-paralisada-andar.html" TargetMode="External"/><Relationship Id="rId2" Type="http://schemas.openxmlformats.org/officeDocument/2006/relationships/hyperlink" Target="http://science.iupui.edu/sciencestory/computer-science-right-formula-modern-medicine" TargetMode="External"/><Relationship Id="rId1" Type="http://schemas.openxmlformats.org/officeDocument/2006/relationships/slideLayout" Target="../slideLayouts/slideLayout2.xml"/><Relationship Id="rId6" Type="http://schemas.openxmlformats.org/officeDocument/2006/relationships/hyperlink" Target="https://www.asme.org/engineering-topics/articles/bioengineering/top-5-medical-technology-innovations" TargetMode="External"/><Relationship Id="rId11" Type="http://schemas.openxmlformats.org/officeDocument/2006/relationships/image" Target="../media/image14.jpeg"/><Relationship Id="rId5" Type="http://schemas.openxmlformats.org/officeDocument/2006/relationships/hyperlink" Target="http://www.parkinson.org/understanding-parkinsons/treatment/surgery-treatment-options/Deep-Brain-Stimulation" TargetMode="External"/><Relationship Id="rId10" Type="http://schemas.openxmlformats.org/officeDocument/2006/relationships/hyperlink" Target="http://www.uai.com.br/app/noticia/saude/2015/10/06/noticias-saude,186963/mapeamento-genetico-permite-descoberta-de-mutacoes-ligadas-a-doencas-g.shtml" TargetMode="External"/><Relationship Id="rId4" Type="http://schemas.openxmlformats.org/officeDocument/2006/relationships/hyperlink" Target="https://www.youtube.com/watch?v=OZ6_MeGPpwc" TargetMode="External"/><Relationship Id="rId9" Type="http://schemas.openxmlformats.org/officeDocument/2006/relationships/hyperlink" Target="http://www.techtudo.com.br/noticias/noticia/2015/07/e-esquecido-nova-tecnologia-libera-remedio-no-corpo-na-hora-cert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ctr"/>
            <a:r>
              <a:rPr lang="pt-BR" dirty="0"/>
              <a:t>Ciência da Computação e a Medicina</a:t>
            </a:r>
          </a:p>
        </p:txBody>
      </p:sp>
      <p:sp>
        <p:nvSpPr>
          <p:cNvPr id="3" name="Subtítulo 2"/>
          <p:cNvSpPr>
            <a:spLocks noGrp="1"/>
          </p:cNvSpPr>
          <p:nvPr>
            <p:ph type="subTitle" idx="1"/>
          </p:nvPr>
        </p:nvSpPr>
        <p:spPr/>
        <p:txBody>
          <a:bodyPr>
            <a:normAutofit fontScale="85000" lnSpcReduction="20000"/>
          </a:bodyPr>
          <a:lstStyle/>
          <a:p>
            <a:r>
              <a:rPr lang="pt-BR" dirty="0"/>
              <a:t>Alunos: Gabriel Conti;</a:t>
            </a:r>
          </a:p>
          <a:p>
            <a:r>
              <a:rPr lang="pt-BR" dirty="0"/>
              <a:t>	   Gustavo Xavier;</a:t>
            </a:r>
          </a:p>
          <a:p>
            <a:r>
              <a:rPr lang="pt-BR" dirty="0"/>
              <a:t>	   Mauricio farias </a:t>
            </a:r>
            <a:r>
              <a:rPr lang="pt-BR" dirty="0" err="1"/>
              <a:t>jr.</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704" y="5289453"/>
            <a:ext cx="2555362" cy="969858"/>
          </a:xfrm>
          <a:prstGeom prst="rect">
            <a:avLst/>
          </a:prstGeom>
        </p:spPr>
      </p:pic>
    </p:spTree>
    <p:extLst>
      <p:ext uri="{BB962C8B-B14F-4D97-AF65-F5344CB8AC3E}">
        <p14:creationId xmlns:p14="http://schemas.microsoft.com/office/powerpoint/2010/main" val="615271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Monitoramento de glicose/pressão</a:t>
            </a:r>
            <a:r>
              <a:rPr lang="pt-BR" dirty="0"/>
              <a:t>: Tecnologias disponíveis para medir os níveis de glicose no líquido intersticial ou ainda a pressão sanguínea instantaneamente.</a:t>
            </a:r>
          </a:p>
        </p:txBody>
      </p:sp>
      <p:pic>
        <p:nvPicPr>
          <p:cNvPr id="4" name="Imagem 3"/>
          <p:cNvPicPr>
            <a:picLocks noChangeAspect="1"/>
          </p:cNvPicPr>
          <p:nvPr/>
        </p:nvPicPr>
        <p:blipFill>
          <a:blip r:embed="rId2">
            <a:lum/>
            <a:alphaModFix/>
          </a:blip>
          <a:srcRect/>
          <a:stretch>
            <a:fillRect/>
          </a:stretch>
        </p:blipFill>
        <p:spPr>
          <a:xfrm>
            <a:off x="1097280" y="3146304"/>
            <a:ext cx="2958382" cy="2288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spaço Reservado para Texto 2"/>
          <p:cNvSpPr txBox="1">
            <a:spLocks/>
          </p:cNvSpPr>
          <p:nvPr/>
        </p:nvSpPr>
        <p:spPr>
          <a:xfrm>
            <a:off x="4055662" y="3542026"/>
            <a:ext cx="4715115" cy="232706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45000"/>
              <a:buFont typeface="StarSymbol"/>
              <a:buChar char="●"/>
            </a:pPr>
            <a:r>
              <a:rPr lang="en-US" dirty="0"/>
              <a:t>Scan</a:t>
            </a:r>
          </a:p>
          <a:p>
            <a:pPr>
              <a:buSzPct val="45000"/>
              <a:buFont typeface="StarSymbol"/>
              <a:buChar char="●"/>
            </a:pPr>
            <a:r>
              <a:rPr lang="en-US" dirty="0"/>
              <a:t>Sensor resistente a agua e dura 14 dias</a:t>
            </a:r>
          </a:p>
          <a:p>
            <a:pPr>
              <a:buSzPct val="45000"/>
              <a:buFont typeface="StarSymbol"/>
              <a:buChar char="●"/>
            </a:pPr>
            <a:r>
              <a:rPr lang="en-US" dirty="0"/>
              <a:t>Histórico</a:t>
            </a:r>
          </a:p>
        </p:txBody>
      </p:sp>
      <p:sp>
        <p:nvSpPr>
          <p:cNvPr id="6" name="Título 1"/>
          <p:cNvSpPr txBox="1">
            <a:spLocks/>
          </p:cNvSpPr>
          <p:nvPr/>
        </p:nvSpPr>
        <p:spPr>
          <a:xfrm>
            <a:off x="4055662" y="2714071"/>
            <a:ext cx="3893684" cy="86446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t>FreeStyle Libre</a:t>
            </a:r>
          </a:p>
        </p:txBody>
      </p:sp>
    </p:spTree>
    <p:extLst>
      <p:ext uri="{BB962C8B-B14F-4D97-AF65-F5344CB8AC3E}">
        <p14:creationId xmlns:p14="http://schemas.microsoft.com/office/powerpoint/2010/main" val="47604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 Chip de Automedicação Instantânea</a:t>
            </a:r>
            <a:r>
              <a:rPr lang="pt-BR" dirty="0"/>
              <a:t>: Libera a dose correta do medicamento e evita que o paciente esqueça o horário de sua dose.</a:t>
            </a:r>
          </a:p>
        </p:txBody>
      </p:sp>
      <p:pic>
        <p:nvPicPr>
          <p:cNvPr id="4" name="Imagem 3"/>
          <p:cNvPicPr>
            <a:picLocks noChangeAspect="1"/>
          </p:cNvPicPr>
          <p:nvPr/>
        </p:nvPicPr>
        <p:blipFill>
          <a:blip r:embed="rId2">
            <a:lum/>
            <a:alphaModFix/>
          </a:blip>
          <a:srcRect/>
          <a:stretch>
            <a:fillRect/>
          </a:stretch>
        </p:blipFill>
        <p:spPr>
          <a:xfrm>
            <a:off x="1097280" y="2897944"/>
            <a:ext cx="3769462" cy="2326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Espaço Reservado para Texto 2"/>
          <p:cNvSpPr txBox="1">
            <a:spLocks/>
          </p:cNvSpPr>
          <p:nvPr/>
        </p:nvSpPr>
        <p:spPr>
          <a:xfrm>
            <a:off x="5019728" y="3074913"/>
            <a:ext cx="4630709" cy="15650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45000"/>
              <a:buFont typeface="StarSymbol"/>
              <a:buChar char="●"/>
            </a:pPr>
            <a:r>
              <a:rPr lang="en-US" dirty="0" err="1"/>
              <a:t>Centenas</a:t>
            </a:r>
            <a:r>
              <a:rPr lang="en-US" dirty="0"/>
              <a:t> de doses de </a:t>
            </a:r>
            <a:r>
              <a:rPr lang="en-US" dirty="0" err="1"/>
              <a:t>medicamentos</a:t>
            </a:r>
            <a:endParaRPr lang="en-US" dirty="0"/>
          </a:p>
          <a:p>
            <a:pPr>
              <a:buSzPct val="45000"/>
              <a:buFont typeface="StarSymbol"/>
              <a:buChar char="●"/>
            </a:pPr>
            <a:r>
              <a:rPr lang="en-US" dirty="0" err="1"/>
              <a:t>Programado</a:t>
            </a:r>
            <a:r>
              <a:rPr lang="en-US" dirty="0"/>
              <a:t> </a:t>
            </a:r>
            <a:r>
              <a:rPr lang="en-US" dirty="0" err="1"/>
              <a:t>Remotamente</a:t>
            </a:r>
            <a:endParaRPr lang="en-US" dirty="0"/>
          </a:p>
          <a:p>
            <a:pPr>
              <a:buSzPct val="45000"/>
              <a:buFont typeface="StarSymbol"/>
              <a:buChar char="●"/>
            </a:pPr>
            <a:r>
              <a:rPr lang="en-US" dirty="0" err="1"/>
              <a:t>Liberação</a:t>
            </a:r>
            <a:r>
              <a:rPr lang="en-US" dirty="0"/>
              <a:t> de </a:t>
            </a:r>
            <a:r>
              <a:rPr lang="en-US" dirty="0" err="1"/>
              <a:t>medicamente</a:t>
            </a:r>
            <a:r>
              <a:rPr lang="en-US" dirty="0"/>
              <a:t> </a:t>
            </a:r>
            <a:r>
              <a:rPr lang="en-US" dirty="0" err="1"/>
              <a:t>automática</a:t>
            </a:r>
            <a:endParaRPr lang="en-US" dirty="0"/>
          </a:p>
        </p:txBody>
      </p:sp>
    </p:spTree>
    <p:extLst>
      <p:ext uri="{BB962C8B-B14F-4D97-AF65-F5344CB8AC3E}">
        <p14:creationId xmlns:p14="http://schemas.microsoft.com/office/powerpoint/2010/main" val="4111510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Exoesqueletos</a:t>
            </a:r>
            <a:r>
              <a:rPr lang="pt-BR" dirty="0"/>
              <a:t>: Serve a pessoas incapacitadas devido a doença ou outro ramal, auxiliando na reabilitação dos movimentos ou servindo simplesmente como base dos movimentos. Pode ser fabricado por impressoras 3d.</a:t>
            </a:r>
            <a:endParaRPr lang="pt-BR" b="1" dirty="0"/>
          </a:p>
        </p:txBody>
      </p:sp>
      <p:pic>
        <p:nvPicPr>
          <p:cNvPr id="4" name="Imagem 3"/>
          <p:cNvPicPr>
            <a:picLocks noChangeAspect="1"/>
          </p:cNvPicPr>
          <p:nvPr/>
        </p:nvPicPr>
        <p:blipFill>
          <a:blip r:embed="rId2">
            <a:lum/>
            <a:alphaModFix/>
          </a:blip>
          <a:srcRect/>
          <a:stretch>
            <a:fillRect/>
          </a:stretch>
        </p:blipFill>
        <p:spPr>
          <a:xfrm>
            <a:off x="1097280" y="2759138"/>
            <a:ext cx="3431564" cy="1718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spaço Reservado para Texto 2"/>
          <p:cNvSpPr txBox="1">
            <a:spLocks/>
          </p:cNvSpPr>
          <p:nvPr/>
        </p:nvSpPr>
        <p:spPr>
          <a:xfrm>
            <a:off x="4528844" y="2955829"/>
            <a:ext cx="5232171" cy="16916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45000"/>
              <a:buFont typeface="StarSymbol"/>
              <a:buChar char="●"/>
            </a:pPr>
            <a:r>
              <a:rPr lang="en-US" dirty="0"/>
              <a:t>Amanda </a:t>
            </a:r>
            <a:r>
              <a:rPr lang="en-US" dirty="0" err="1"/>
              <a:t>Boxtel</a:t>
            </a:r>
            <a:endParaRPr lang="en-US" dirty="0"/>
          </a:p>
          <a:p>
            <a:pPr>
              <a:buSzPct val="45000"/>
              <a:buFont typeface="StarSymbol"/>
              <a:buChar char="●"/>
            </a:pPr>
            <a:r>
              <a:rPr lang="en-US" dirty="0"/>
              <a:t>3 </a:t>
            </a:r>
            <a:r>
              <a:rPr lang="en-US" dirty="0" err="1"/>
              <a:t>mêses</a:t>
            </a:r>
            <a:endParaRPr lang="en-US" dirty="0"/>
          </a:p>
          <a:p>
            <a:pPr>
              <a:buSzPct val="45000"/>
              <a:buFont typeface="StarSymbol"/>
              <a:buChar char="●"/>
            </a:pPr>
            <a:r>
              <a:rPr lang="en-US" dirty="0"/>
              <a:t>Sistema que </a:t>
            </a:r>
            <a:r>
              <a:rPr lang="en-US" dirty="0" err="1"/>
              <a:t>permite</a:t>
            </a:r>
            <a:r>
              <a:rPr lang="en-US" dirty="0"/>
              <a:t> a </a:t>
            </a:r>
            <a:r>
              <a:rPr lang="en-US" dirty="0" err="1"/>
              <a:t>respiração</a:t>
            </a:r>
            <a:r>
              <a:rPr lang="en-US" dirty="0"/>
              <a:t> da </a:t>
            </a:r>
            <a:r>
              <a:rPr lang="en-US" dirty="0" err="1"/>
              <a:t>pele</a:t>
            </a:r>
            <a:endParaRPr lang="en-US"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844" y="4370771"/>
            <a:ext cx="3222454" cy="1806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7486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Próteses de baixo custo</a:t>
            </a:r>
            <a:r>
              <a:rPr lang="pt-BR" dirty="0"/>
              <a:t>: Têm como publico alvo pacientes com movimentação debilitada em algum dos membros. Podem ser fabricadas por impressoras 3d.</a:t>
            </a:r>
          </a:p>
        </p:txBody>
      </p:sp>
      <p:pic>
        <p:nvPicPr>
          <p:cNvPr id="4" name="Imagem 3"/>
          <p:cNvPicPr>
            <a:picLocks noChangeAspect="1"/>
          </p:cNvPicPr>
          <p:nvPr/>
        </p:nvPicPr>
        <p:blipFill>
          <a:blip r:embed="rId2">
            <a:lum/>
            <a:alphaModFix/>
          </a:blip>
          <a:srcRect/>
          <a:stretch>
            <a:fillRect/>
          </a:stretch>
        </p:blipFill>
        <p:spPr>
          <a:xfrm>
            <a:off x="1097280" y="2532184"/>
            <a:ext cx="2504049" cy="16681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spaço Reservado para Texto 2"/>
          <p:cNvSpPr txBox="1">
            <a:spLocks/>
          </p:cNvSpPr>
          <p:nvPr/>
        </p:nvSpPr>
        <p:spPr>
          <a:xfrm>
            <a:off x="3601329" y="2532185"/>
            <a:ext cx="3573194" cy="17765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45000"/>
              <a:buFont typeface="StarSymbol"/>
              <a:buChar char="●"/>
            </a:pPr>
            <a:r>
              <a:rPr lang="en-US" dirty="0"/>
              <a:t>Alex </a:t>
            </a:r>
            <a:r>
              <a:rPr lang="en-US" dirty="0" err="1"/>
              <a:t>Pring</a:t>
            </a:r>
            <a:endParaRPr lang="en-US" dirty="0"/>
          </a:p>
          <a:p>
            <a:pPr>
              <a:buSzPct val="45000"/>
              <a:buFont typeface="StarSymbol"/>
              <a:buChar char="●"/>
            </a:pPr>
            <a:r>
              <a:rPr lang="en-US" dirty="0" err="1"/>
              <a:t>Protese</a:t>
            </a:r>
            <a:r>
              <a:rPr lang="en-US" dirty="0"/>
              <a:t> </a:t>
            </a:r>
            <a:r>
              <a:rPr lang="en-US" dirty="0" err="1"/>
              <a:t>oferecida</a:t>
            </a:r>
            <a:r>
              <a:rPr lang="en-US" dirty="0"/>
              <a:t> : R$89.000,00</a:t>
            </a:r>
          </a:p>
          <a:p>
            <a:pPr>
              <a:buSzPct val="45000"/>
              <a:buFont typeface="StarSymbol"/>
              <a:buChar char="●"/>
            </a:pPr>
            <a:r>
              <a:rPr lang="en-US" dirty="0" err="1"/>
              <a:t>Protese</a:t>
            </a:r>
            <a:r>
              <a:rPr lang="en-US" dirty="0"/>
              <a:t> </a:t>
            </a:r>
            <a:r>
              <a:rPr lang="en-US" dirty="0" err="1"/>
              <a:t>impressa</a:t>
            </a:r>
            <a:r>
              <a:rPr lang="en-US" dirty="0"/>
              <a:t>: R$ 780,00</a:t>
            </a:r>
          </a:p>
          <a:p>
            <a:pPr>
              <a:buSzPct val="45000"/>
              <a:buFont typeface="StarSymbol"/>
              <a:buChar char="●"/>
            </a:pPr>
            <a:r>
              <a:rPr lang="en-US" dirty="0" err="1"/>
              <a:t>Bateria</a:t>
            </a:r>
            <a:endParaRPr lang="en-US" dirty="0"/>
          </a:p>
        </p:txBody>
      </p:sp>
    </p:spTree>
    <p:extLst>
      <p:ext uri="{BB962C8B-B14F-4D97-AF65-F5344CB8AC3E}">
        <p14:creationId xmlns:p14="http://schemas.microsoft.com/office/powerpoint/2010/main" val="3298569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Novas áreas de estudo</a:t>
            </a:r>
          </a:p>
        </p:txBody>
      </p:sp>
      <p:sp>
        <p:nvSpPr>
          <p:cNvPr id="3" name="Espaço Reservado para Conteúdo 2"/>
          <p:cNvSpPr>
            <a:spLocks noGrp="1"/>
          </p:cNvSpPr>
          <p:nvPr>
            <p:ph idx="1"/>
          </p:nvPr>
        </p:nvSpPr>
        <p:spPr/>
        <p:txBody>
          <a:bodyPr/>
          <a:lstStyle/>
          <a:p>
            <a:r>
              <a:rPr lang="pt-BR" dirty="0"/>
              <a:t>Com a impregnação da tecnologia na medicina surgiram varas áreas de estudo até então pouco exploradas, que não seriam tão expressivas sem a atuação da tecnologia. </a:t>
            </a:r>
          </a:p>
        </p:txBody>
      </p:sp>
    </p:spTree>
    <p:extLst>
      <p:ext uri="{BB962C8B-B14F-4D97-AF65-F5344CB8AC3E}">
        <p14:creationId xmlns:p14="http://schemas.microsoft.com/office/powerpoint/2010/main" val="5145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err="1"/>
              <a:t>Nanomedicina</a:t>
            </a:r>
            <a:r>
              <a:rPr lang="pt-BR" b="1" dirty="0"/>
              <a:t> : </a:t>
            </a:r>
            <a:r>
              <a:rPr lang="pt-BR" dirty="0"/>
              <a:t>Usa</a:t>
            </a:r>
            <a:r>
              <a:rPr lang="pt-BR" b="1" dirty="0"/>
              <a:t> </a:t>
            </a:r>
            <a:r>
              <a:rPr lang="pt-BR" dirty="0" err="1"/>
              <a:t>nanopartículas</a:t>
            </a:r>
            <a:r>
              <a:rPr lang="pt-BR" dirty="0"/>
              <a:t>, </a:t>
            </a:r>
            <a:r>
              <a:rPr lang="pt-BR" dirty="0" err="1"/>
              <a:t>nanorobôs</a:t>
            </a:r>
            <a:r>
              <a:rPr lang="pt-BR" dirty="0"/>
              <a:t> e outros elementos em escala </a:t>
            </a:r>
            <a:r>
              <a:rPr lang="pt-BR" dirty="0" err="1"/>
              <a:t>nanométrica</a:t>
            </a:r>
            <a:r>
              <a:rPr lang="pt-BR" dirty="0"/>
              <a:t> para curar, diagnosticar ou prevenir doenças. Permite além disso a otimização de processos e medicamentos.</a:t>
            </a:r>
            <a:endParaRPr lang="pt-BR" b="1" dirty="0"/>
          </a:p>
        </p:txBody>
      </p:sp>
      <p:pic>
        <p:nvPicPr>
          <p:cNvPr id="3074" name="Picture 2" descr="https://userscontent2.emaze.com/images/3c4878c7-4d11-48f4-8730-ede766aea4d7/fc2a2bb9-6178-469b-8513-197172bb67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323" y="3326358"/>
            <a:ext cx="3390314" cy="2542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98243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Mapeamento Genético</a:t>
            </a:r>
            <a:r>
              <a:rPr lang="pt-BR" dirty="0"/>
              <a:t>: Tendo inicio nas pesquisas do genoma humano o mapeamento genético possibilita a descoberta de mutações ligadas a doenças graves e tratamento personalizado.</a:t>
            </a:r>
          </a:p>
          <a:p>
            <a:pPr marL="0" indent="0">
              <a:buNone/>
            </a:pPr>
            <a:r>
              <a:rPr lang="pt-BR" dirty="0"/>
              <a:t> </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230" y="3300943"/>
            <a:ext cx="4762500" cy="2676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441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a:t>Referências</a:t>
            </a:r>
            <a:endParaRPr lang="pt-BR" dirty="0"/>
          </a:p>
        </p:txBody>
      </p:sp>
      <p:sp>
        <p:nvSpPr>
          <p:cNvPr id="3" name="Espaço Reservado para Conteúdo 2"/>
          <p:cNvSpPr>
            <a:spLocks noGrp="1"/>
          </p:cNvSpPr>
          <p:nvPr>
            <p:ph idx="1"/>
          </p:nvPr>
        </p:nvSpPr>
        <p:spPr/>
        <p:txBody>
          <a:bodyPr>
            <a:normAutofit/>
          </a:bodyPr>
          <a:lstStyle/>
          <a:p>
            <a:r>
              <a:rPr lang="pt-BR" sz="1400" dirty="0">
                <a:hlinkClick r:id="rId2"/>
              </a:rPr>
              <a:t>http://science.iupui.edu/sciencestory/computer-science-right-formula-modern-medicine</a:t>
            </a:r>
            <a:endParaRPr lang="pt-BR" sz="1400" dirty="0"/>
          </a:p>
          <a:p>
            <a:r>
              <a:rPr lang="pt-BR" sz="1400" dirty="0">
                <a:hlinkClick r:id="rId3"/>
              </a:rPr>
              <a:t>http://www.computersciencedegreehub.com/faq/role-healthcare-industry-computer-programmers/</a:t>
            </a:r>
            <a:endParaRPr lang="pt-BR" sz="1400" dirty="0"/>
          </a:p>
          <a:p>
            <a:r>
              <a:rPr lang="pt-BR" sz="1400" dirty="0">
                <a:hlinkClick r:id="rId4"/>
              </a:rPr>
              <a:t>https://www.youtube.com/watch?v=OZ6_MeGPpwc</a:t>
            </a:r>
            <a:endParaRPr lang="pt-BR" sz="1400" dirty="0"/>
          </a:p>
          <a:p>
            <a:r>
              <a:rPr lang="pt-BR" sz="1400" dirty="0">
                <a:hlinkClick r:id="rId5"/>
              </a:rPr>
              <a:t>http://www.parkinson.org/understanding-parkinsons/treatment/surgery-treatment-options/Deep-Brain-Stimulation</a:t>
            </a:r>
            <a:endParaRPr lang="pt-BR" sz="1400" dirty="0"/>
          </a:p>
          <a:p>
            <a:r>
              <a:rPr lang="pt-BR" sz="1400" dirty="0">
                <a:hlinkClick r:id="rId6"/>
              </a:rPr>
              <a:t>https://www.asme.org/engineering-topics/articles/bioengineering/top-5-medical-technology-innovations</a:t>
            </a:r>
            <a:endParaRPr lang="pt-BR" sz="1400" dirty="0"/>
          </a:p>
          <a:p>
            <a:r>
              <a:rPr lang="en-US" sz="1400" dirty="0">
                <a:hlinkClick r:id="rId7"/>
              </a:rPr>
              <a:t>http://www.techtudo.com.br/noticias/noticia/2014/02/exoesqueleto-feito-em-impressora-3d-ajuda-mulher-paralisada-andar.html</a:t>
            </a:r>
          </a:p>
          <a:p>
            <a:r>
              <a:rPr lang="en-US" sz="1400" dirty="0">
                <a:hlinkClick r:id="rId8"/>
              </a:rPr>
              <a:t>http://www.techtudo.com.br/noticias/noticia/2014/07/impressora-3d-cria-protese-114-vezes-mais-barata-para-menino-sem-braco.html</a:t>
            </a:r>
          </a:p>
          <a:p>
            <a:r>
              <a:rPr lang="en-US" sz="1400" dirty="0">
                <a:hlinkClick r:id="rId9"/>
              </a:rPr>
              <a:t>http://www.techtudo.com.br/noticias/noticia/2015/07/e-esquecido-nova-tecnologia-libera-remedio-no-corpo-na-hora-certa.html</a:t>
            </a:r>
          </a:p>
          <a:p>
            <a:r>
              <a:rPr lang="pt-BR" sz="1400" dirty="0">
                <a:hlinkClick r:id="rId10"/>
              </a:rPr>
              <a:t>http://www.uai.com.br/app/noticia/saude/2015/10/06/noticias-saude,186963/mapeamento-genetico-permite-descoberta-de-mutacoes-ligadas-a-doencas-g.shtml</a:t>
            </a:r>
            <a:endParaRPr lang="pt-BR" sz="1400" dirty="0"/>
          </a:p>
          <a:p>
            <a:endParaRPr lang="pt-BR" sz="1400" dirty="0"/>
          </a:p>
        </p:txBody>
      </p:sp>
      <p:pic>
        <p:nvPicPr>
          <p:cNvPr id="1026" name="Picture 2" descr="Resultado de imagem para link confus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5180698"/>
            <a:ext cx="1237957" cy="114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3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Relação </a:t>
            </a:r>
            <a:r>
              <a:rPr lang="pt-BR" dirty="0" err="1"/>
              <a:t>tecnomedicinal</a:t>
            </a:r>
            <a:r>
              <a:rPr lang="pt-BR" dirty="0"/>
              <a:t>:</a:t>
            </a:r>
          </a:p>
        </p:txBody>
      </p:sp>
      <p:sp>
        <p:nvSpPr>
          <p:cNvPr id="3" name="Espaço Reservado para Conteúdo 2"/>
          <p:cNvSpPr>
            <a:spLocks noGrp="1"/>
          </p:cNvSpPr>
          <p:nvPr>
            <p:ph idx="1"/>
          </p:nvPr>
        </p:nvSpPr>
        <p:spPr/>
        <p:txBody>
          <a:bodyPr/>
          <a:lstStyle/>
          <a:p>
            <a:r>
              <a:rPr lang="pt-BR" dirty="0"/>
              <a:t>Com a evolução tecnológica e sua consequente inserção na sociedade como uma matéria multidisciplinar, seu advento na medicina não seria diferente. Um estudo mais específico de sua influência na medicina pode destacar três grandes áreas como sendo suas principais.                São elas:</a:t>
            </a:r>
          </a:p>
          <a:p>
            <a:pPr>
              <a:buFont typeface="Arial" panose="020B0604020202020204" pitchFamily="34" charset="0"/>
              <a:buChar char="•"/>
            </a:pPr>
            <a:r>
              <a:rPr lang="pt-BR" dirty="0"/>
              <a:t> Equipamentos que auxiliam profissionais de medicina;</a:t>
            </a:r>
          </a:p>
          <a:p>
            <a:pPr>
              <a:buFont typeface="Arial" panose="020B0604020202020204" pitchFamily="34" charset="0"/>
              <a:buChar char="•"/>
            </a:pPr>
            <a:r>
              <a:rPr lang="pt-BR" dirty="0"/>
              <a:t> Equipamentos que auxiliam na saúde das pessoas;</a:t>
            </a:r>
          </a:p>
          <a:p>
            <a:pPr>
              <a:buFont typeface="Arial" panose="020B0604020202020204" pitchFamily="34" charset="0"/>
              <a:buChar char="•"/>
            </a:pPr>
            <a:r>
              <a:rPr lang="pt-BR" dirty="0"/>
              <a:t> Profissões e áreas de estudo que surgiram da intersecção dessas duas áreas;</a:t>
            </a:r>
          </a:p>
          <a:p>
            <a:endParaRPr lang="pt-BR" dirty="0"/>
          </a:p>
        </p:txBody>
      </p:sp>
    </p:spTree>
    <p:extLst>
      <p:ext uri="{BB962C8B-B14F-4D97-AF65-F5344CB8AC3E}">
        <p14:creationId xmlns:p14="http://schemas.microsoft.com/office/powerpoint/2010/main" val="269923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Equipamentos para profissionais de medicina</a:t>
            </a:r>
          </a:p>
        </p:txBody>
      </p:sp>
      <p:sp>
        <p:nvSpPr>
          <p:cNvPr id="3" name="Espaço Reservado para Conteúdo 2"/>
          <p:cNvSpPr>
            <a:spLocks noGrp="1"/>
          </p:cNvSpPr>
          <p:nvPr>
            <p:ph idx="1"/>
          </p:nvPr>
        </p:nvSpPr>
        <p:spPr/>
        <p:txBody>
          <a:bodyPr/>
          <a:lstStyle/>
          <a:p>
            <a:r>
              <a:rPr lang="pt-BR" dirty="0"/>
              <a:t>São tecnologias manuseadas por profissionais da medicina devidamente treinados e responsáveis pelos resultados.</a:t>
            </a:r>
          </a:p>
        </p:txBody>
      </p:sp>
    </p:spTree>
    <p:extLst>
      <p:ext uri="{BB962C8B-B14F-4D97-AF65-F5344CB8AC3E}">
        <p14:creationId xmlns:p14="http://schemas.microsoft.com/office/powerpoint/2010/main" val="32737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Tecnologias de apoio a decisão</a:t>
            </a:r>
            <a:r>
              <a:rPr lang="pt-BR" dirty="0"/>
              <a:t>: Equipamentos criados para auxiliar um profissional da medicina a tomar um rumo para o tratamento do paciente</a:t>
            </a:r>
          </a:p>
        </p:txBody>
      </p:sp>
      <p:pic>
        <p:nvPicPr>
          <p:cNvPr id="1026" name="Picture 2" descr="Resultado de imagem para analise de imagens c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834" y="2847764"/>
            <a:ext cx="2743200" cy="201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3194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Tecnologias de monitoramento por imagem</a:t>
            </a:r>
            <a:r>
              <a:rPr lang="pt-BR" dirty="0"/>
              <a:t>: Garantem precisão e monitoramento constante do quadro atual dos pacientes. Utilizado em Raios X, </a:t>
            </a:r>
            <a:r>
              <a:rPr lang="pt-BR" dirty="0" err="1"/>
              <a:t>Ultrasom</a:t>
            </a:r>
            <a:r>
              <a:rPr lang="pt-BR" dirty="0"/>
              <a:t> etc.</a:t>
            </a: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40" y="2955884"/>
            <a:ext cx="2404079" cy="1803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647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Cirurgia Robótica</a:t>
            </a:r>
            <a:r>
              <a:rPr lang="pt-BR" dirty="0"/>
              <a:t>: Modelos de cirurgia menos invasivas com utilização de sistemas específicos como o Da Vinci </a:t>
            </a:r>
            <a:r>
              <a:rPr lang="pt-BR" dirty="0" err="1"/>
              <a:t>Surgical</a:t>
            </a:r>
            <a:r>
              <a:rPr lang="pt-BR" dirty="0"/>
              <a:t> System, que oferece procedimentos minimamente invasivos.</a:t>
            </a:r>
          </a:p>
        </p:txBody>
      </p:sp>
      <p:pic>
        <p:nvPicPr>
          <p:cNvPr id="2052" name="Picture 4" descr="Resultado de imagem para cirurgia robotica da vin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165229"/>
            <a:ext cx="5044080" cy="2504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74" y="3165228"/>
            <a:ext cx="4439806" cy="2504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450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Monitoramento em tempo real</a:t>
            </a:r>
            <a:r>
              <a:rPr lang="pt-BR" dirty="0"/>
              <a:t>: Normalmente aparelhos utilizados em cirurgias que geram informações constantes ou ainda em pacientes que necessitam de equipamentos para manterem-se conscientes.</a:t>
            </a:r>
          </a:p>
        </p:txBody>
      </p:sp>
    </p:spTree>
    <p:extLst>
      <p:ext uri="{BB962C8B-B14F-4D97-AF65-F5344CB8AC3E}">
        <p14:creationId xmlns:p14="http://schemas.microsoft.com/office/powerpoint/2010/main" val="3728882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Impressoras 3D: </a:t>
            </a:r>
            <a:r>
              <a:rPr lang="pt-BR" dirty="0"/>
              <a:t>Possibilita a impressões de próteses, tecidos e órgãos humanos .                      E diminuem substancialmente o custo das próteses, permitindo que as peças produzidas sejam totalmente customizadas para a necessidade de cada paciente, com maior agilidade e de forma certeira, reduzindo riscos e tornando a recuperação do paciente mais rápida e melhor.</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288" y="3718651"/>
            <a:ext cx="3820384" cy="2150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9107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Equipamentos que auxiliam na saúde</a:t>
            </a:r>
          </a:p>
        </p:txBody>
      </p:sp>
      <p:sp>
        <p:nvSpPr>
          <p:cNvPr id="3" name="Espaço Reservado para Conteúdo 2"/>
          <p:cNvSpPr>
            <a:spLocks noGrp="1"/>
          </p:cNvSpPr>
          <p:nvPr>
            <p:ph idx="1"/>
          </p:nvPr>
        </p:nvSpPr>
        <p:spPr/>
        <p:txBody>
          <a:bodyPr/>
          <a:lstStyle/>
          <a:p>
            <a:r>
              <a:rPr lang="pt-BR" dirty="0"/>
              <a:t>São tecnologias de auxilio a saúde do paciente, podendo ser manuseado por qualquer pessoa salvo </a:t>
            </a:r>
            <a:r>
              <a:rPr lang="pt-BR" dirty="0" err="1"/>
              <a:t>exeções</a:t>
            </a:r>
            <a:r>
              <a:rPr lang="pt-BR" dirty="0"/>
              <a:t>.</a:t>
            </a:r>
          </a:p>
        </p:txBody>
      </p:sp>
    </p:spTree>
    <p:extLst>
      <p:ext uri="{BB962C8B-B14F-4D97-AF65-F5344CB8AC3E}">
        <p14:creationId xmlns:p14="http://schemas.microsoft.com/office/powerpoint/2010/main" val="776426043"/>
      </p:ext>
    </p:extLst>
  </p:cSld>
  <p:clrMapOvr>
    <a:masterClrMapping/>
  </p:clrMapOvr>
</p:sld>
</file>

<file path=ppt/theme/theme1.xml><?xml version="1.0" encoding="utf-8"?>
<a:theme xmlns:a="http://schemas.openxmlformats.org/drawingml/2006/main" name="Retrospectiva">
  <a:themeElements>
    <a:clrScheme name="Retrospectiva">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349</TotalTime>
  <Words>516</Words>
  <Application>Microsoft Office PowerPoint</Application>
  <PresentationFormat>Widescreen</PresentationFormat>
  <Paragraphs>51</Paragraphs>
  <Slides>17</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Calibri</vt:lpstr>
      <vt:lpstr>Calibri Light</vt:lpstr>
      <vt:lpstr>StarSymbol</vt:lpstr>
      <vt:lpstr>Retrospectiva</vt:lpstr>
      <vt:lpstr>Ciência da Computação e a Medicina</vt:lpstr>
      <vt:lpstr>Relação tecnomedicinal:</vt:lpstr>
      <vt:lpstr>Equipamentos para profissionais de medicina</vt:lpstr>
      <vt:lpstr>Apresentação do PowerPoint</vt:lpstr>
      <vt:lpstr>Apresentação do PowerPoint</vt:lpstr>
      <vt:lpstr>Apresentação do PowerPoint</vt:lpstr>
      <vt:lpstr>Apresentação do PowerPoint</vt:lpstr>
      <vt:lpstr>Apresentação do PowerPoint</vt:lpstr>
      <vt:lpstr>Equipamentos que auxiliam na saúde</vt:lpstr>
      <vt:lpstr>Apresentação do PowerPoint</vt:lpstr>
      <vt:lpstr>Apresentação do PowerPoint</vt:lpstr>
      <vt:lpstr>Apresentação do PowerPoint</vt:lpstr>
      <vt:lpstr>Apresentação do PowerPoint</vt:lpstr>
      <vt:lpstr>Novas áreas de estudo</vt:lpstr>
      <vt:lpstr>Apresentação do PowerPoint</vt:lpstr>
      <vt:lpstr>Apresentação do PowerPoint</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Ciência da Computação e a Medicina</dc:title>
  <dc:creator>Gabriel Conti</dc:creator>
  <cp:lastModifiedBy>Gabriel Conti</cp:lastModifiedBy>
  <cp:revision>25</cp:revision>
  <dcterms:created xsi:type="dcterms:W3CDTF">2017-05-17T16:34:45Z</dcterms:created>
  <dcterms:modified xsi:type="dcterms:W3CDTF">2017-05-19T04:46:52Z</dcterms:modified>
</cp:coreProperties>
</file>